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1" r:id="rId6"/>
    <p:sldId id="264" r:id="rId7"/>
    <p:sldId id="263" r:id="rId8"/>
    <p:sldId id="262" r:id="rId9"/>
    <p:sldId id="260" r:id="rId1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39" d="100"/>
          <a:sy n="39" d="100"/>
        </p:scale>
        <p:origin x="1608" y="2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oleObject" Target="Book1"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Sheet1!$C$1</c:f>
              <c:strCache>
                <c:ptCount val="1"/>
                <c:pt idx="0">
                  <c:v>pre</c:v>
                </c:pt>
              </c:strCache>
            </c:strRef>
          </c:tx>
          <c:invertIfNegative val="0"/>
          <c:val>
            <c:numRef>
              <c:f>Sheet1!$C$2:$C$23</c:f>
              <c:numCache>
                <c:formatCode>General</c:formatCode>
                <c:ptCount val="22"/>
                <c:pt idx="0">
                  <c:v>53.846200000000003</c:v>
                </c:pt>
                <c:pt idx="1">
                  <c:v>61.538499999999999</c:v>
                </c:pt>
                <c:pt idx="2">
                  <c:v>38.461500000000001</c:v>
                </c:pt>
                <c:pt idx="3">
                  <c:v>61.538499999999999</c:v>
                </c:pt>
                <c:pt idx="4">
                  <c:v>46.153799999999997</c:v>
                </c:pt>
                <c:pt idx="5">
                  <c:v>61.538499999999999</c:v>
                </c:pt>
                <c:pt idx="6">
                  <c:v>53.846200000000003</c:v>
                </c:pt>
                <c:pt idx="7">
                  <c:v>30.769200000000001</c:v>
                </c:pt>
                <c:pt idx="8">
                  <c:v>46.153799999999997</c:v>
                </c:pt>
                <c:pt idx="9">
                  <c:v>30.769200000000001</c:v>
                </c:pt>
                <c:pt idx="10">
                  <c:v>30.769200000000001</c:v>
                </c:pt>
                <c:pt idx="11">
                  <c:v>30.769200000000001</c:v>
                </c:pt>
                <c:pt idx="12">
                  <c:v>30.769200000000001</c:v>
                </c:pt>
                <c:pt idx="13">
                  <c:v>38.461500000000001</c:v>
                </c:pt>
                <c:pt idx="14">
                  <c:v>30.769200000000001</c:v>
                </c:pt>
                <c:pt idx="15">
                  <c:v>61.538499999999999</c:v>
                </c:pt>
                <c:pt idx="16">
                  <c:v>61.538499999999999</c:v>
                </c:pt>
                <c:pt idx="17">
                  <c:v>30.769200000000001</c:v>
                </c:pt>
                <c:pt idx="18">
                  <c:v>30.769200000000001</c:v>
                </c:pt>
                <c:pt idx="19">
                  <c:v>53.846200000000003</c:v>
                </c:pt>
                <c:pt idx="20">
                  <c:v>46.153799999999997</c:v>
                </c:pt>
                <c:pt idx="21">
                  <c:v>46.153799999999997</c:v>
                </c:pt>
              </c:numCache>
            </c:numRef>
          </c:val>
          <c:extLst>
            <c:ext xmlns:c16="http://schemas.microsoft.com/office/drawing/2014/chart" uri="{C3380CC4-5D6E-409C-BE32-E72D297353CC}">
              <c16:uniqueId val="{00000000-A54E-41C0-B2CC-B385F6C698B6}"/>
            </c:ext>
          </c:extLst>
        </c:ser>
        <c:ser>
          <c:idx val="1"/>
          <c:order val="1"/>
          <c:tx>
            <c:strRef>
              <c:f>Sheet1!$D$1</c:f>
              <c:strCache>
                <c:ptCount val="1"/>
                <c:pt idx="0">
                  <c:v>post</c:v>
                </c:pt>
              </c:strCache>
            </c:strRef>
          </c:tx>
          <c:invertIfNegative val="0"/>
          <c:val>
            <c:numRef>
              <c:f>Sheet1!$D$2:$D$23</c:f>
              <c:numCache>
                <c:formatCode>General</c:formatCode>
                <c:ptCount val="22"/>
                <c:pt idx="0">
                  <c:v>53.846200000000003</c:v>
                </c:pt>
                <c:pt idx="1">
                  <c:v>61.538499999999999</c:v>
                </c:pt>
                <c:pt idx="2">
                  <c:v>61.538499999999999</c:v>
                </c:pt>
                <c:pt idx="3">
                  <c:v>76.923100000000005</c:v>
                </c:pt>
                <c:pt idx="4">
                  <c:v>76.923100000000005</c:v>
                </c:pt>
                <c:pt idx="5">
                  <c:v>76.923100000000005</c:v>
                </c:pt>
                <c:pt idx="6">
                  <c:v>84.615399999999994</c:v>
                </c:pt>
                <c:pt idx="7">
                  <c:v>61.538499999999999</c:v>
                </c:pt>
                <c:pt idx="8">
                  <c:v>92.307699999999997</c:v>
                </c:pt>
                <c:pt idx="9">
                  <c:v>92.307699999999997</c:v>
                </c:pt>
                <c:pt idx="10">
                  <c:v>84.615399999999994</c:v>
                </c:pt>
                <c:pt idx="11">
                  <c:v>76.923100000000005</c:v>
                </c:pt>
                <c:pt idx="12">
                  <c:v>61.538499999999999</c:v>
                </c:pt>
                <c:pt idx="13">
                  <c:v>69.230800000000002</c:v>
                </c:pt>
                <c:pt idx="14">
                  <c:v>76.923100000000005</c:v>
                </c:pt>
                <c:pt idx="15">
                  <c:v>84.615399999999994</c:v>
                </c:pt>
                <c:pt idx="16">
                  <c:v>84.615399999999994</c:v>
                </c:pt>
                <c:pt idx="17">
                  <c:v>69.230800000000002</c:v>
                </c:pt>
                <c:pt idx="18">
                  <c:v>76.923100000000005</c:v>
                </c:pt>
                <c:pt idx="19">
                  <c:v>69.230800000000002</c:v>
                </c:pt>
                <c:pt idx="20">
                  <c:v>76.923100000000005</c:v>
                </c:pt>
                <c:pt idx="21">
                  <c:v>76.923100000000005</c:v>
                </c:pt>
              </c:numCache>
            </c:numRef>
          </c:val>
          <c:extLst>
            <c:ext xmlns:c16="http://schemas.microsoft.com/office/drawing/2014/chart" uri="{C3380CC4-5D6E-409C-BE32-E72D297353CC}">
              <c16:uniqueId val="{00000001-A54E-41C0-B2CC-B385F6C698B6}"/>
            </c:ext>
          </c:extLst>
        </c:ser>
        <c:dLbls>
          <c:showLegendKey val="0"/>
          <c:showVal val="0"/>
          <c:showCatName val="0"/>
          <c:showSerName val="0"/>
          <c:showPercent val="0"/>
          <c:showBubbleSize val="0"/>
        </c:dLbls>
        <c:gapWidth val="150"/>
        <c:axId val="97785728"/>
        <c:axId val="97787264"/>
      </c:barChart>
      <c:catAx>
        <c:axId val="97785728"/>
        <c:scaling>
          <c:orientation val="minMax"/>
        </c:scaling>
        <c:delete val="0"/>
        <c:axPos val="b"/>
        <c:majorTickMark val="out"/>
        <c:minorTickMark val="none"/>
        <c:tickLblPos val="nextTo"/>
        <c:crossAx val="97787264"/>
        <c:crosses val="autoZero"/>
        <c:auto val="1"/>
        <c:lblAlgn val="ctr"/>
        <c:lblOffset val="100"/>
        <c:noMultiLvlLbl val="0"/>
      </c:catAx>
      <c:valAx>
        <c:axId val="97787264"/>
        <c:scaling>
          <c:orientation val="minMax"/>
        </c:scaling>
        <c:delete val="0"/>
        <c:axPos val="l"/>
        <c:majorGridlines/>
        <c:numFmt formatCode="General" sourceLinked="1"/>
        <c:majorTickMark val="out"/>
        <c:minorTickMark val="none"/>
        <c:tickLblPos val="nextTo"/>
        <c:crossAx val="97785728"/>
        <c:crosses val="autoZero"/>
        <c:crossBetween val="between"/>
      </c:valAx>
    </c:plotArea>
    <c:legend>
      <c:legendPos val="r"/>
      <c:layout/>
      <c:overlay val="0"/>
    </c:legend>
    <c:plotVisOnly val="1"/>
    <c:dispBlanksAs val="gap"/>
    <c:showDLblsOverMax val="0"/>
  </c:chart>
  <c:externalData r:id="rId1">
    <c:autoUpdate val="0"/>
  </c:externalData>
</c:chartSpac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en-US" smtClean="0"/>
              <a:t>Click to edit Master title style</a:t>
            </a:r>
            <a:endParaRPr kumimoji="0" lang="en-US"/>
          </a:p>
        </p:txBody>
      </p:sp>
      <p:sp>
        <p:nvSpPr>
          <p:cNvPr id="28" name="Date Placeholder 27"/>
          <p:cNvSpPr>
            <a:spLocks noGrp="1"/>
          </p:cNvSpPr>
          <p:nvPr>
            <p:ph type="dt" sz="half" idx="10"/>
          </p:nvPr>
        </p:nvSpPr>
        <p:spPr/>
        <p:txBody>
          <a:bodyPr/>
          <a:lstStyle/>
          <a:p>
            <a:fld id="{16B3AB7A-5B5C-42A7-A248-88A8B4CB6BC7}" type="datetimeFigureOut">
              <a:rPr lang="en-US" smtClean="0"/>
              <a:t>7/10/2020</a:t>
            </a:fld>
            <a:endParaRPr lang="en-US"/>
          </a:p>
        </p:txBody>
      </p:sp>
      <p:sp>
        <p:nvSpPr>
          <p:cNvPr id="17" name="Footer Placeholder 16"/>
          <p:cNvSpPr>
            <a:spLocks noGrp="1"/>
          </p:cNvSpPr>
          <p:nvPr>
            <p:ph type="ftr" sz="quarter" idx="11"/>
          </p:nvPr>
        </p:nvSpPr>
        <p:spPr/>
        <p:txBody>
          <a:bodyPr/>
          <a:lstStyle/>
          <a:p>
            <a:endParaRPr lang="en-US"/>
          </a:p>
        </p:txBody>
      </p:sp>
      <p:sp>
        <p:nvSpPr>
          <p:cNvPr id="29" name="Slide Number Placeholder 28"/>
          <p:cNvSpPr>
            <a:spLocks noGrp="1"/>
          </p:cNvSpPr>
          <p:nvPr>
            <p:ph type="sldNum" sz="quarter" idx="12"/>
          </p:nvPr>
        </p:nvSpPr>
        <p:spPr/>
        <p:txBody>
          <a:bodyPr/>
          <a:lstStyle/>
          <a:p>
            <a:fld id="{2C7E10B6-8BAD-4DC8-8D69-E5FBA4C0823F}" type="slidenum">
              <a:rPr lang="en-US" smtClean="0"/>
              <a:t>‹#›</a:t>
            </a:fld>
            <a:endParaRPr lang="en-US"/>
          </a:p>
        </p:txBody>
      </p:sp>
      <p:sp>
        <p:nvSpPr>
          <p:cNvPr id="9" name="Subtitl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6B3AB7A-5B5C-42A7-A248-88A8B4CB6BC7}" type="datetimeFigureOut">
              <a:rPr lang="en-US" smtClean="0"/>
              <a:t>7/10/2020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7E10B6-8BAD-4DC8-8D69-E5FBA4C0823F}"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6B3AB7A-5B5C-42A7-A248-88A8B4CB6BC7}" type="datetimeFigureOut">
              <a:rPr lang="en-US" smtClean="0"/>
              <a:t>7/10/2020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7E10B6-8BAD-4DC8-8D69-E5FBA4C0823F}"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6B3AB7A-5B5C-42A7-A248-88A8B4CB6BC7}" type="datetimeFigureOut">
              <a:rPr lang="en-US" smtClean="0"/>
              <a:t>7/10/2020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7E10B6-8BAD-4DC8-8D69-E5FBA4C0823F}"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16B3AB7A-5B5C-42A7-A248-88A8B4CB6BC7}" type="datetimeFigureOut">
              <a:rPr lang="en-US" smtClean="0"/>
              <a:t>7/10/2020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7924800" y="6416675"/>
            <a:ext cx="762000" cy="365125"/>
          </a:xfrm>
        </p:spPr>
        <p:txBody>
          <a:bodyPr/>
          <a:lstStyle/>
          <a:p>
            <a:fld id="{2C7E10B6-8BAD-4DC8-8D69-E5FBA4C0823F}"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16B3AB7A-5B5C-42A7-A248-88A8B4CB6BC7}" type="datetimeFigureOut">
              <a:rPr lang="en-US" smtClean="0"/>
              <a:t>7/10/2020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7E10B6-8BAD-4DC8-8D69-E5FBA4C0823F}"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16B3AB7A-5B5C-42A7-A248-88A8B4CB6BC7}" type="datetimeFigureOut">
              <a:rPr lang="en-US" smtClean="0"/>
              <a:t>7/10/2020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C7E10B6-8BAD-4DC8-8D69-E5FBA4C0823F}"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16B3AB7A-5B5C-42A7-A248-88A8B4CB6BC7}" type="datetimeFigureOut">
              <a:rPr lang="en-US" smtClean="0"/>
              <a:t>7/10/2020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C7E10B6-8BAD-4DC8-8D69-E5FBA4C0823F}"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6B3AB7A-5B5C-42A7-A248-88A8B4CB6BC7}" type="datetimeFigureOut">
              <a:rPr lang="en-US" smtClean="0"/>
              <a:t>7/10/2020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C7E10B6-8BAD-4DC8-8D69-E5FBA4C0823F}"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16B3AB7A-5B5C-42A7-A248-88A8B4CB6BC7}" type="datetimeFigureOut">
              <a:rPr lang="en-US" smtClean="0"/>
              <a:t>7/10/2020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7E10B6-8BAD-4DC8-8D69-E5FBA4C0823F}"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en-US" smtClean="0">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4" name="Text Placeholder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16B3AB7A-5B5C-42A7-A248-88A8B4CB6BC7}" type="datetimeFigureOut">
              <a:rPr lang="en-US" smtClean="0"/>
              <a:t>7/10/2020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7E10B6-8BAD-4DC8-8D69-E5FBA4C0823F}"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fld id="{16B3AB7A-5B5C-42A7-A248-88A8B4CB6BC7}" type="datetimeFigureOut">
              <a:rPr lang="en-US" smtClean="0"/>
              <a:t>7/10/2020</a:t>
            </a:fld>
            <a:endParaRPr lang="en-US"/>
          </a:p>
        </p:txBody>
      </p:sp>
      <p:sp>
        <p:nvSpPr>
          <p:cNvPr id="3" name="Footer Placeholder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endParaRPr lang="en-US"/>
          </a:p>
        </p:txBody>
      </p:sp>
      <p:sp>
        <p:nvSpPr>
          <p:cNvPr id="23" name="Slide Number Placeholder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2C7E10B6-8BAD-4DC8-8D69-E5FBA4C0823F}" type="slidenum">
              <a:rPr lang="en-US" smtClean="0"/>
              <a:t>‹#›</a:t>
            </a:fld>
            <a:endParaRPr lang="en-US"/>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8" Type="http://schemas.openxmlformats.org/officeDocument/2006/relationships/image" Target="../media/image2.png"/><Relationship Id="rId3" Type="http://schemas.microsoft.com/office/2007/relationships/media" Target="../media/media3.m4a"/><Relationship Id="rId7"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audio" Target="../media/media4.m4a"/><Relationship Id="rId5" Type="http://schemas.microsoft.com/office/2007/relationships/media" Target="../media/media4.m4a"/><Relationship Id="rId4" Type="http://schemas.openxmlformats.org/officeDocument/2006/relationships/audio" Target="../media/media3.m4a"/></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2.png"/><Relationship Id="rId4" Type="http://schemas.openxmlformats.org/officeDocument/2006/relationships/chart" Target="../charts/chart1.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2.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2.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2.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22096" y="152400"/>
            <a:ext cx="8270630" cy="2743200"/>
          </a:xfrm>
        </p:spPr>
        <p:txBody>
          <a:bodyPr>
            <a:normAutofit/>
          </a:bodyPr>
          <a:lstStyle/>
          <a:p>
            <a:r>
              <a:rPr lang="en-US" sz="4000" dirty="0">
                <a:effectLst/>
              </a:rPr>
              <a:t>Operative Vaginal Delivery Skills for Residents using Simulation Training </a:t>
            </a:r>
            <a:r>
              <a:rPr lang="en-US" sz="3200" dirty="0" smtClean="0">
                <a:effectLst/>
              </a:rPr>
              <a:t/>
            </a:r>
            <a:br>
              <a:rPr lang="en-US" sz="3200" dirty="0" smtClean="0">
                <a:effectLst/>
              </a:rPr>
            </a:br>
            <a:endParaRPr lang="en-US" sz="3200" dirty="0"/>
          </a:p>
        </p:txBody>
      </p:sp>
      <p:sp>
        <p:nvSpPr>
          <p:cNvPr id="3" name="Subtitle 2"/>
          <p:cNvSpPr>
            <a:spLocks noGrp="1"/>
          </p:cNvSpPr>
          <p:nvPr>
            <p:ph type="subTitle" idx="1"/>
          </p:nvPr>
        </p:nvSpPr>
        <p:spPr>
          <a:xfrm>
            <a:off x="475622" y="3048000"/>
            <a:ext cx="8077200" cy="2590800"/>
          </a:xfrm>
        </p:spPr>
        <p:txBody>
          <a:bodyPr>
            <a:normAutofit fontScale="92500" lnSpcReduction="20000"/>
          </a:bodyPr>
          <a:lstStyle/>
          <a:p>
            <a:r>
              <a:rPr lang="en-US" b="1" dirty="0" smtClean="0"/>
              <a:t>Frederick Friedman, Jr., MD</a:t>
            </a:r>
          </a:p>
          <a:p>
            <a:r>
              <a:rPr lang="en-US" b="1" dirty="0" smtClean="0"/>
              <a:t>Ceyda Oner, MD</a:t>
            </a:r>
          </a:p>
          <a:p>
            <a:r>
              <a:rPr lang="en-US" b="1" dirty="0" smtClean="0"/>
              <a:t>George Alex Trivette, MD</a:t>
            </a:r>
          </a:p>
          <a:p>
            <a:endParaRPr lang="en-US" b="1" dirty="0" smtClean="0"/>
          </a:p>
          <a:p>
            <a:r>
              <a:rPr lang="en-US" sz="2000" b="1" dirty="0" smtClean="0"/>
              <a:t>Department of Obstetrics, Gynecology, and Reproductive Science</a:t>
            </a:r>
          </a:p>
          <a:p>
            <a:r>
              <a:rPr lang="en-US" sz="2000" b="1" dirty="0" smtClean="0"/>
              <a:t>Icahn School of Medicine at Mount Sinai</a:t>
            </a:r>
          </a:p>
          <a:p>
            <a:r>
              <a:rPr lang="en-US" sz="2000" b="1" dirty="0" smtClean="0"/>
              <a:t>New York, NY</a:t>
            </a:r>
            <a:endParaRPr lang="en-US" sz="2000" b="1" dirty="0"/>
          </a:p>
        </p:txBody>
      </p:sp>
      <p:sp>
        <p:nvSpPr>
          <p:cNvPr id="4" name="TextBox 3"/>
          <p:cNvSpPr txBox="1"/>
          <p:nvPr/>
        </p:nvSpPr>
        <p:spPr>
          <a:xfrm>
            <a:off x="762000" y="5784501"/>
            <a:ext cx="7543800" cy="369332"/>
          </a:xfrm>
          <a:prstGeom prst="rect">
            <a:avLst/>
          </a:prstGeom>
          <a:noFill/>
        </p:spPr>
        <p:txBody>
          <a:bodyPr wrap="square" rtlCol="0">
            <a:spAutoFit/>
          </a:bodyPr>
          <a:lstStyle/>
          <a:p>
            <a:pPr algn="ctr"/>
            <a:r>
              <a:rPr lang="en-US" b="1" dirty="0" smtClean="0"/>
              <a:t>Presenting Author: frederick.friedman@mssm.edu</a:t>
            </a:r>
            <a:endParaRPr lang="en-US" b="1" dirty="0"/>
          </a:p>
        </p:txBody>
      </p:sp>
      <p:pic>
        <p:nvPicPr>
          <p:cNvPr id="5" name="Slide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68800" y="3225800"/>
            <a:ext cx="406400" cy="406400"/>
          </a:xfrm>
          <a:prstGeom prst="rect">
            <a:avLst/>
          </a:prstGeom>
        </p:spPr>
      </p:pic>
    </p:spTree>
    <p:extLst>
      <p:ext uri="{BB962C8B-B14F-4D97-AF65-F5344CB8AC3E}">
        <p14:creationId xmlns:p14="http://schemas.microsoft.com/office/powerpoint/2010/main" val="1141186297"/>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31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a:t>
            </a:r>
          </a:p>
        </p:txBody>
      </p:sp>
      <p:sp>
        <p:nvSpPr>
          <p:cNvPr id="3" name="Content Placeholder 2"/>
          <p:cNvSpPr>
            <a:spLocks noGrp="1"/>
          </p:cNvSpPr>
          <p:nvPr>
            <p:ph idx="1"/>
          </p:nvPr>
        </p:nvSpPr>
        <p:spPr>
          <a:xfrm>
            <a:off x="457200" y="1371600"/>
            <a:ext cx="8305800" cy="4937760"/>
          </a:xfrm>
        </p:spPr>
        <p:txBody>
          <a:bodyPr>
            <a:normAutofit/>
          </a:bodyPr>
          <a:lstStyle/>
          <a:p>
            <a:r>
              <a:rPr lang="en-US" dirty="0"/>
              <a:t>The frequency of operative vaginal deliveries (OVDs) has been declining</a:t>
            </a:r>
            <a:r>
              <a:rPr lang="en-US" b="1" dirty="0"/>
              <a:t> </a:t>
            </a:r>
            <a:r>
              <a:rPr lang="en-US" dirty="0"/>
              <a:t>throughout the United States. Several efforts are underway to reverse this trend with the hope of reducing cesarean sections and improving patient outcomes. For low frequency procedures, simulation has become the standard method of teaching. We describe a program consisting of a didactic session with a hands-on practical to improve the knowledge base and skill set of residents for OVDs.</a:t>
            </a:r>
          </a:p>
        </p:txBody>
      </p:sp>
      <p:pic>
        <p:nvPicPr>
          <p:cNvPr id="4" name="Slide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368800" y="3225800"/>
            <a:ext cx="406400" cy="406400"/>
          </a:xfrm>
          <a:prstGeom prst="rect">
            <a:avLst/>
          </a:prstGeom>
        </p:spPr>
      </p:pic>
      <p:pic>
        <p:nvPicPr>
          <p:cNvPr id="5" name="Slide 2">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4368800" y="3225800"/>
            <a:ext cx="406400" cy="406400"/>
          </a:xfrm>
          <a:prstGeom prst="rect">
            <a:avLst/>
          </a:prstGeom>
        </p:spPr>
      </p:pic>
      <p:pic>
        <p:nvPicPr>
          <p:cNvPr id="6" name="Slide 2">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8"/>
          <a:stretch>
            <a:fillRect/>
          </a:stretch>
        </p:blipFill>
        <p:spPr>
          <a:xfrm>
            <a:off x="4368800" y="3225800"/>
            <a:ext cx="406400" cy="406400"/>
          </a:xfrm>
          <a:prstGeom prst="rect">
            <a:avLst/>
          </a:prstGeom>
        </p:spPr>
      </p:pic>
    </p:spTree>
    <p:extLst>
      <p:ext uri="{BB962C8B-B14F-4D97-AF65-F5344CB8AC3E}">
        <p14:creationId xmlns:p14="http://schemas.microsoft.com/office/powerpoint/2010/main" val="2815338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13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557" fill="hold"/>
                                        <p:tgtEl>
                                          <p:spTgt spid="4"/>
                                        </p:tgtEl>
                                      </p:cBhvr>
                                    </p:cmd>
                                  </p:childTnLst>
                                </p:cTn>
                              </p:par>
                            </p:childTnLst>
                          </p:cTn>
                        </p:par>
                      </p:childTnLst>
                    </p:cTn>
                  </p:par>
                </p:childTnLst>
              </p:cTn>
              <p:nextCondLst>
                <p:cond evt="onClick" delay="0">
                  <p:tgtEl>
                    <p:spTgt spid="4"/>
                  </p:tgtEl>
                </p:cond>
              </p:nextCondLst>
            </p:seq>
            <p:audio>
              <p:cMediaNode vol="80000">
                <p:cTn id="12" fill="hold" display="0">
                  <p:stCondLst>
                    <p:cond delay="indefinite"/>
                  </p:stCondLst>
                  <p:endCondLst>
                    <p:cond evt="onStopAudio" delay="0">
                      <p:tgtEl>
                        <p:sldTgt/>
                      </p:tgtEl>
                    </p:cond>
                  </p:endCondLst>
                </p:cTn>
                <p:tgtEl>
                  <p:spTgt spid="4"/>
                </p:tgtEl>
              </p:cMediaNode>
            </p:audio>
            <p:seq concurrent="1" nextAc="seek">
              <p:cTn id="13" restart="whenNotActive" fill="hold" evtFilter="cancelBubble" nodeType="interactiveSeq">
                <p:stCondLst>
                  <p:cond evt="onClick" delay="0">
                    <p:tgtEl>
                      <p:spTgt spid="5"/>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24198" fill="hold"/>
                                        <p:tgtEl>
                                          <p:spTgt spid="5"/>
                                        </p:tgtEl>
                                      </p:cBhvr>
                                    </p:cmd>
                                  </p:childTnLst>
                                </p:cTn>
                              </p:par>
                            </p:childTnLst>
                          </p:cTn>
                        </p:par>
                      </p:childTnLst>
                    </p:cTn>
                  </p:par>
                </p:childTnLst>
              </p:cTn>
              <p:nextCondLst>
                <p:cond evt="onClick" delay="0">
                  <p:tgtEl>
                    <p:spTgt spid="5"/>
                  </p:tgtEl>
                </p:cond>
              </p:nextCondLst>
            </p:seq>
            <p:audio>
              <p:cMediaNode vol="80000">
                <p:cTn id="18" fill="hold" display="0">
                  <p:stCondLst>
                    <p:cond delay="indefinite"/>
                  </p:stCondLst>
                  <p:endCondLst>
                    <p:cond evt="onStopAudio" delay="0">
                      <p:tgtEl>
                        <p:sldTgt/>
                      </p:tgtEl>
                    </p:cond>
                  </p:endCondLst>
                </p:cTn>
                <p:tgtEl>
                  <p:spTgt spid="5"/>
                </p:tgtEl>
              </p:cMediaNode>
            </p:audio>
            <p:audio>
              <p:cMediaNode vol="80000" showWhenStopped="0">
                <p:cTn id="19"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Methods</a:t>
            </a:r>
            <a:endParaRPr lang="en-US" dirty="0"/>
          </a:p>
        </p:txBody>
      </p:sp>
      <p:sp>
        <p:nvSpPr>
          <p:cNvPr id="3" name="Content Placeholder 2"/>
          <p:cNvSpPr>
            <a:spLocks noGrp="1"/>
          </p:cNvSpPr>
          <p:nvPr>
            <p:ph idx="1"/>
          </p:nvPr>
        </p:nvSpPr>
        <p:spPr/>
        <p:txBody>
          <a:bodyPr>
            <a:normAutofit/>
          </a:bodyPr>
          <a:lstStyle/>
          <a:p>
            <a:r>
              <a:rPr lang="en-US" dirty="0"/>
              <a:t>Obstetrics and Gynecology residents at a single Institution were recruited for participation. </a:t>
            </a:r>
            <a:r>
              <a:rPr lang="en-US" dirty="0" smtClean="0"/>
              <a:t>Subjects </a:t>
            </a:r>
            <a:r>
              <a:rPr lang="en-US" dirty="0"/>
              <a:t>provided baseline survey data including demographics, clinical experience (with OVDs), and </a:t>
            </a:r>
            <a:r>
              <a:rPr lang="en-US" dirty="0" smtClean="0"/>
              <a:t>subject </a:t>
            </a:r>
            <a:r>
              <a:rPr lang="en-US" dirty="0"/>
              <a:t>knowledge. Following a didactic session, a hands-on practical was conducted using a mannequin. After the simulation, participants completed a post-training quiz and survey.</a:t>
            </a:r>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68800" y="3225800"/>
            <a:ext cx="406400" cy="406400"/>
          </a:xfrm>
          <a:prstGeom prst="rect">
            <a:avLst/>
          </a:prstGeom>
        </p:spPr>
      </p:pic>
    </p:spTree>
    <p:extLst>
      <p:ext uri="{BB962C8B-B14F-4D97-AF65-F5344CB8AC3E}">
        <p14:creationId xmlns:p14="http://schemas.microsoft.com/office/powerpoint/2010/main" val="1061038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208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a:t>
            </a:r>
            <a:endParaRPr lang="en-US" dirty="0"/>
          </a:p>
        </p:txBody>
      </p:sp>
      <p:sp>
        <p:nvSpPr>
          <p:cNvPr id="3" name="Content Placeholder 2"/>
          <p:cNvSpPr>
            <a:spLocks noGrp="1"/>
          </p:cNvSpPr>
          <p:nvPr>
            <p:ph idx="1"/>
          </p:nvPr>
        </p:nvSpPr>
        <p:spPr/>
        <p:txBody>
          <a:bodyPr>
            <a:normAutofit lnSpcReduction="10000"/>
          </a:bodyPr>
          <a:lstStyle/>
          <a:p>
            <a:r>
              <a:rPr lang="en-US" dirty="0"/>
              <a:t>A total of 22 residents completed the study. There was significant improvement in knowledge, as tested by pre-and post-didactic session scores (p&lt;0.0001). This was observed regardless of the training level or experience of the resident. With a single hands-on practical half of residents were able to independently apply correctly the forceps, and 82% were able to employ the correct vector. Similarly 90% of residents used proper technique with vacuum-assisted vaginal delivery.</a:t>
            </a:r>
          </a:p>
        </p:txBody>
      </p:sp>
      <p:pic>
        <p:nvPicPr>
          <p:cNvPr id="5" name="Slide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68800" y="3225800"/>
            <a:ext cx="406400" cy="406400"/>
          </a:xfrm>
          <a:prstGeom prst="rect">
            <a:avLst/>
          </a:prstGeom>
        </p:spPr>
      </p:pic>
    </p:spTree>
    <p:extLst>
      <p:ext uri="{BB962C8B-B14F-4D97-AF65-F5344CB8AC3E}">
        <p14:creationId xmlns:p14="http://schemas.microsoft.com/office/powerpoint/2010/main" val="294039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747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304800"/>
            <a:ext cx="5486400" cy="522288"/>
          </a:xfrm>
        </p:spPr>
        <p:txBody>
          <a:bodyPr>
            <a:normAutofit fontScale="90000"/>
          </a:bodyPr>
          <a:lstStyle/>
          <a:p>
            <a:r>
              <a:rPr lang="en-US" dirty="0" smtClean="0"/>
              <a:t>Exam Scores: Pre vs Post Didactic</a:t>
            </a:r>
            <a:r>
              <a:rPr lang="en-US" dirty="0"/>
              <a:t/>
            </a:r>
            <a:br>
              <a:rPr lang="en-US" dirty="0"/>
            </a:br>
            <a:endParaRPr lang="en-US" dirty="0"/>
          </a:p>
        </p:txBody>
      </p:sp>
      <p:graphicFrame>
        <p:nvGraphicFramePr>
          <p:cNvPr id="5" name="Picture Placeholder 4"/>
          <p:cNvGraphicFramePr>
            <a:graphicFrameLocks noGrp="1"/>
          </p:cNvGraphicFramePr>
          <p:nvPr>
            <p:ph type="pic" idx="1"/>
            <p:extLst>
              <p:ext uri="{D42A27DB-BD31-4B8C-83A1-F6EECF244321}">
                <p14:modId xmlns:p14="http://schemas.microsoft.com/office/powerpoint/2010/main" val="2579957656"/>
              </p:ext>
            </p:extLst>
          </p:nvPr>
        </p:nvGraphicFramePr>
        <p:xfrm>
          <a:off x="457200" y="1219200"/>
          <a:ext cx="8229600" cy="5410200"/>
        </p:xfrm>
        <a:graphic>
          <a:graphicData uri="http://schemas.openxmlformats.org/drawingml/2006/chart">
            <c:chart xmlns:c="http://schemas.openxmlformats.org/drawingml/2006/chart" xmlns:r="http://schemas.openxmlformats.org/officeDocument/2006/relationships" r:id="rId4"/>
          </a:graphicData>
        </a:graphic>
      </p:graphicFrame>
      <p:pic>
        <p:nvPicPr>
          <p:cNvPr id="3" name="Slide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68800" y="3225800"/>
            <a:ext cx="406400" cy="406400"/>
          </a:xfrm>
          <a:prstGeom prst="rect">
            <a:avLst/>
          </a:prstGeom>
        </p:spPr>
      </p:pic>
    </p:spTree>
    <p:extLst>
      <p:ext uri="{BB962C8B-B14F-4D97-AF65-F5344CB8AC3E}">
        <p14:creationId xmlns:p14="http://schemas.microsoft.com/office/powerpoint/2010/main" val="2850154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48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381000"/>
            <a:ext cx="5486400" cy="522288"/>
          </a:xfrm>
        </p:spPr>
        <p:txBody>
          <a:bodyPr>
            <a:normAutofit/>
          </a:bodyPr>
          <a:lstStyle/>
          <a:p>
            <a:r>
              <a:rPr lang="en-US" sz="2400" dirty="0" smtClean="0"/>
              <a:t>Exam Results Pre &amp; Post Didactic</a:t>
            </a:r>
            <a:endParaRPr lang="en-US" sz="2400" dirty="0"/>
          </a:p>
        </p:txBody>
      </p:sp>
      <p:pic>
        <p:nvPicPr>
          <p:cNvPr id="5" name="Picture 4" descr="The SGPlot Procedure"/>
          <p:cNvPicPr/>
          <p:nvPr/>
        </p:nvPicPr>
        <p:blipFill>
          <a:blip r:embed="rId4">
            <a:extLst>
              <a:ext uri="{28A0092B-C50C-407E-A947-70E740481C1C}">
                <a14:useLocalDpi xmlns:a14="http://schemas.microsoft.com/office/drawing/2010/main" val="0"/>
              </a:ext>
            </a:extLst>
          </a:blip>
          <a:srcRect/>
          <a:stretch>
            <a:fillRect/>
          </a:stretch>
        </p:blipFill>
        <p:spPr bwMode="auto">
          <a:xfrm>
            <a:off x="228600" y="1295400"/>
            <a:ext cx="8305800" cy="5486400"/>
          </a:xfrm>
          <a:prstGeom prst="rect">
            <a:avLst/>
          </a:prstGeom>
          <a:noFill/>
          <a:ln>
            <a:noFill/>
          </a:ln>
        </p:spPr>
      </p:pic>
      <p:pic>
        <p:nvPicPr>
          <p:cNvPr id="3" name="Slide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68800" y="3225800"/>
            <a:ext cx="406400" cy="406400"/>
          </a:xfrm>
          <a:prstGeom prst="rect">
            <a:avLst/>
          </a:prstGeom>
        </p:spPr>
      </p:pic>
    </p:spTree>
    <p:extLst>
      <p:ext uri="{BB962C8B-B14F-4D97-AF65-F5344CB8AC3E}">
        <p14:creationId xmlns:p14="http://schemas.microsoft.com/office/powerpoint/2010/main" val="2097406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43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381000"/>
            <a:ext cx="5486400" cy="522288"/>
          </a:xfrm>
        </p:spPr>
        <p:txBody>
          <a:bodyPr>
            <a:normAutofit/>
          </a:bodyPr>
          <a:lstStyle/>
          <a:p>
            <a:r>
              <a:rPr lang="en-US" sz="2400" dirty="0" smtClean="0"/>
              <a:t>Exam Results by Resident Year</a:t>
            </a:r>
            <a:endParaRPr lang="en-US" sz="2400" dirty="0"/>
          </a:p>
        </p:txBody>
      </p:sp>
      <p:pic>
        <p:nvPicPr>
          <p:cNvPr id="5" name="Picture Placeholder 4" descr="The SGPlot Procedure"/>
          <p:cNvPicPr>
            <a:picLocks noGrp="1"/>
          </p:cNvPicPr>
          <p:nvPr>
            <p:ph type="pic" idx="1"/>
          </p:nvPr>
        </p:nvPicPr>
        <p:blipFill>
          <a:blip r:embed="rId4">
            <a:extLst>
              <a:ext uri="{28A0092B-C50C-407E-A947-70E740481C1C}">
                <a14:useLocalDpi xmlns:a14="http://schemas.microsoft.com/office/drawing/2010/main" val="0"/>
              </a:ext>
            </a:extLst>
          </a:blip>
          <a:srcRect t="1852" b="1852"/>
          <a:stretch>
            <a:fillRect/>
          </a:stretch>
        </p:blipFill>
        <p:spPr bwMode="auto">
          <a:xfrm>
            <a:off x="762000" y="1295400"/>
            <a:ext cx="7924800" cy="5257799"/>
          </a:xfrm>
          <a:prstGeom prst="rect">
            <a:avLst/>
          </a:prstGeom>
          <a:noFill/>
          <a:ln>
            <a:noFill/>
          </a:ln>
        </p:spPr>
      </p:pic>
      <p:pic>
        <p:nvPicPr>
          <p:cNvPr id="3" name="Slide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68800" y="3225800"/>
            <a:ext cx="406400" cy="406400"/>
          </a:xfrm>
          <a:prstGeom prst="rect">
            <a:avLst/>
          </a:prstGeom>
        </p:spPr>
      </p:pic>
    </p:spTree>
    <p:extLst>
      <p:ext uri="{BB962C8B-B14F-4D97-AF65-F5344CB8AC3E}">
        <p14:creationId xmlns:p14="http://schemas.microsoft.com/office/powerpoint/2010/main" val="584152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52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848600" cy="522288"/>
          </a:xfrm>
        </p:spPr>
        <p:txBody>
          <a:bodyPr>
            <a:noAutofit/>
          </a:bodyPr>
          <a:lstStyle/>
          <a:p>
            <a:r>
              <a:rPr lang="en-US" sz="2400" dirty="0"/>
              <a:t>Exam Results by Resident </a:t>
            </a:r>
            <a:r>
              <a:rPr lang="en-US" sz="2400" dirty="0" smtClean="0"/>
              <a:t>Experience</a:t>
            </a:r>
            <a:endParaRPr lang="en-US" sz="2400" dirty="0"/>
          </a:p>
        </p:txBody>
      </p:sp>
      <p:pic>
        <p:nvPicPr>
          <p:cNvPr id="5" name="Picture Placeholder 4" descr="The SGPlot Procedure"/>
          <p:cNvPicPr>
            <a:picLocks noGrp="1"/>
          </p:cNvPicPr>
          <p:nvPr>
            <p:ph type="pic" idx="1"/>
          </p:nvPr>
        </p:nvPicPr>
        <p:blipFill>
          <a:blip r:embed="rId4">
            <a:extLst>
              <a:ext uri="{28A0092B-C50C-407E-A947-70E740481C1C}">
                <a14:useLocalDpi xmlns:a14="http://schemas.microsoft.com/office/drawing/2010/main" val="0"/>
              </a:ext>
            </a:extLst>
          </a:blip>
          <a:srcRect t="1852" b="1852"/>
          <a:stretch>
            <a:fillRect/>
          </a:stretch>
        </p:blipFill>
        <p:spPr bwMode="auto">
          <a:xfrm>
            <a:off x="381000" y="914400"/>
            <a:ext cx="8305800" cy="5715000"/>
          </a:xfrm>
          <a:prstGeom prst="rect">
            <a:avLst/>
          </a:prstGeom>
          <a:noFill/>
          <a:ln>
            <a:noFill/>
          </a:ln>
        </p:spPr>
      </p:pic>
      <p:pic>
        <p:nvPicPr>
          <p:cNvPr id="3" name="Slide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68800" y="3225800"/>
            <a:ext cx="406400" cy="406400"/>
          </a:xfrm>
          <a:prstGeom prst="rect">
            <a:avLst/>
          </a:prstGeom>
        </p:spPr>
      </p:pic>
    </p:spTree>
    <p:extLst>
      <p:ext uri="{BB962C8B-B14F-4D97-AF65-F5344CB8AC3E}">
        <p14:creationId xmlns:p14="http://schemas.microsoft.com/office/powerpoint/2010/main" val="14764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649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Conclusion</a:t>
            </a:r>
            <a:r>
              <a:rPr lang="en-US" dirty="0"/>
              <a:t/>
            </a:r>
            <a:br>
              <a:rPr lang="en-US" dirty="0"/>
            </a:br>
            <a:endParaRPr lang="en-US" dirty="0"/>
          </a:p>
        </p:txBody>
      </p:sp>
      <p:sp>
        <p:nvSpPr>
          <p:cNvPr id="3" name="Content Placeholder 2"/>
          <p:cNvSpPr>
            <a:spLocks noGrp="1"/>
          </p:cNvSpPr>
          <p:nvPr>
            <p:ph idx="1"/>
          </p:nvPr>
        </p:nvSpPr>
        <p:spPr/>
        <p:txBody>
          <a:bodyPr>
            <a:normAutofit/>
          </a:bodyPr>
          <a:lstStyle/>
          <a:p>
            <a:r>
              <a:rPr lang="en-US" dirty="0"/>
              <a:t>Our educational program improved the knowledge base and skill set of residents for OVDs. All participating residents found this program to be worthwhile and enjoyable. Future efforts will involve repetition of the program to determine knowledge retention. We hope that the skills learned translate to improved performance and confidence in managing patients, and improved patient outcomes.</a:t>
            </a:r>
          </a:p>
        </p:txBody>
      </p:sp>
      <p:pic>
        <p:nvPicPr>
          <p:cNvPr id="4" name="Slide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68800" y="3225800"/>
            <a:ext cx="406400" cy="406400"/>
          </a:xfrm>
          <a:prstGeom prst="rect">
            <a:avLst/>
          </a:prstGeom>
        </p:spPr>
      </p:pic>
    </p:spTree>
    <p:extLst>
      <p:ext uri="{BB962C8B-B14F-4D97-AF65-F5344CB8AC3E}">
        <p14:creationId xmlns:p14="http://schemas.microsoft.com/office/powerpoint/2010/main" val="2215246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607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pex">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Apex</Template>
  <TotalTime>113</TotalTime>
  <Words>355</Words>
  <Application>Microsoft Office PowerPoint</Application>
  <PresentationFormat>On-screen Show (4:3)</PresentationFormat>
  <Paragraphs>21</Paragraphs>
  <Slides>9</Slides>
  <Notes>0</Notes>
  <HiddenSlides>0</HiddenSlides>
  <MMClips>11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9</vt:i4>
      </vt:variant>
    </vt:vector>
  </HeadingPairs>
  <TitlesOfParts>
    <vt:vector size="15" baseType="lpstr">
      <vt:lpstr>Book Antiqua</vt:lpstr>
      <vt:lpstr>Lucida Sans</vt:lpstr>
      <vt:lpstr>Wingdings</vt:lpstr>
      <vt:lpstr>Wingdings 2</vt:lpstr>
      <vt:lpstr>Wingdings 3</vt:lpstr>
      <vt:lpstr>Apex</vt:lpstr>
      <vt:lpstr>Operative Vaginal Delivery Skills for Residents using Simulation Training  </vt:lpstr>
      <vt:lpstr>Introduction:</vt:lpstr>
      <vt:lpstr>Methods</vt:lpstr>
      <vt:lpstr>Results</vt:lpstr>
      <vt:lpstr>Exam Scores: Pre vs Post Didactic </vt:lpstr>
      <vt:lpstr>Exam Results Pre &amp; Post Didactic</vt:lpstr>
      <vt:lpstr>Exam Results by Resident Year</vt:lpstr>
      <vt:lpstr>Exam Results by Resident Experience</vt:lpstr>
      <vt:lpstr>Conclusion </vt:lpstr>
    </vt:vector>
  </TitlesOfParts>
  <Company>Mount Sinai School of Medicine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Operative Vaginal Delivery Skills for Residents Facilitated by Education using Simulation Training  </dc:title>
  <dc:creator>Friedman, Frederick</dc:creator>
  <cp:lastModifiedBy>Sami, Tanya</cp:lastModifiedBy>
  <cp:revision>19</cp:revision>
  <dcterms:created xsi:type="dcterms:W3CDTF">2020-07-06T20:58:38Z</dcterms:created>
  <dcterms:modified xsi:type="dcterms:W3CDTF">2020-07-10T17:44:52Z</dcterms:modified>
</cp:coreProperties>
</file>